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embeddings/oleObject1.bin" ContentType="application/vnd.openxmlformats-officedocument.oleObject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44" r:id="rId1"/>
  </p:sldMasterIdLst>
  <p:notesMasterIdLst>
    <p:notesMasterId r:id="rId4"/>
  </p:notesMasterIdLst>
  <p:sldIdLst>
    <p:sldId id="377" r:id="rId2"/>
    <p:sldId id="351" r:id="rId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17" autoAdjust="0"/>
    <p:restoredTop sz="92845" autoAdjust="0"/>
  </p:normalViewPr>
  <p:slideViewPr>
    <p:cSldViewPr>
      <p:cViewPr>
        <p:scale>
          <a:sx n="100" d="100"/>
          <a:sy n="100" d="100"/>
        </p:scale>
        <p:origin x="-3808" y="-9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3A6115-7AC2-445D-A275-036BB28C417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0C22C5B2-6B5B-497F-8AA1-582421679941}">
      <dgm:prSet phldrT="[Text]" custT="1"/>
      <dgm:spPr/>
      <dgm:t>
        <a:bodyPr/>
        <a:lstStyle/>
        <a:p>
          <a:r>
            <a:rPr lang="en-US" sz="1600" dirty="0" smtClean="0"/>
            <a:t>People</a:t>
          </a:r>
        </a:p>
        <a:p>
          <a:r>
            <a:rPr lang="en-US" sz="1000" dirty="0" smtClean="0"/>
            <a:t>Culture &amp; Values</a:t>
          </a:r>
        </a:p>
        <a:p>
          <a:r>
            <a:rPr lang="en-US" sz="1000" dirty="0" smtClean="0"/>
            <a:t>Embrace Change; CI Mindset</a:t>
          </a:r>
        </a:p>
        <a:p>
          <a:r>
            <a:rPr lang="en-US" sz="1000" dirty="0" smtClean="0"/>
            <a:t>Working Together</a:t>
          </a:r>
          <a:endParaRPr lang="en-US" sz="1000" dirty="0"/>
        </a:p>
      </dgm:t>
    </dgm:pt>
    <dgm:pt modelId="{E0A47EFD-98ED-4574-A9C0-37D25DE2F8FD}" type="parTrans" cxnId="{4B5E8BBE-102E-4036-9E95-5170D5F31B62}">
      <dgm:prSet/>
      <dgm:spPr/>
      <dgm:t>
        <a:bodyPr/>
        <a:lstStyle/>
        <a:p>
          <a:endParaRPr lang="en-US"/>
        </a:p>
      </dgm:t>
    </dgm:pt>
    <dgm:pt modelId="{EB64420F-DBE2-484D-BED5-5B405A8EDAA8}" type="sibTrans" cxnId="{4B5E8BBE-102E-4036-9E95-5170D5F31B62}">
      <dgm:prSet/>
      <dgm:spPr/>
      <dgm:t>
        <a:bodyPr/>
        <a:lstStyle/>
        <a:p>
          <a:endParaRPr lang="en-US"/>
        </a:p>
      </dgm:t>
    </dgm:pt>
    <dgm:pt modelId="{18071757-2605-4E21-8252-35FFEEDAA5E8}">
      <dgm:prSet phldrT="[Text]" custT="1"/>
      <dgm:spPr/>
      <dgm:t>
        <a:bodyPr/>
        <a:lstStyle/>
        <a:p>
          <a:r>
            <a:rPr lang="en-US" sz="1600" dirty="0" smtClean="0"/>
            <a:t>Data</a:t>
          </a:r>
          <a:r>
            <a:rPr lang="en-US" sz="1400" i="1" dirty="0" smtClean="0"/>
            <a:t>(Results)</a:t>
          </a:r>
        </a:p>
        <a:p>
          <a:r>
            <a:rPr lang="en-US" sz="1000" dirty="0" smtClean="0"/>
            <a:t>You get what you measure</a:t>
          </a:r>
        </a:p>
        <a:p>
          <a:r>
            <a:rPr lang="en-US" sz="1000" dirty="0" smtClean="0"/>
            <a:t>You can’t act on what you don’t know</a:t>
          </a:r>
        </a:p>
        <a:p>
          <a:r>
            <a:rPr lang="en-US" sz="1000" dirty="0" smtClean="0"/>
            <a:t>Data without action is waste</a:t>
          </a:r>
        </a:p>
        <a:p>
          <a:r>
            <a:rPr lang="en-US" sz="1000" dirty="0" smtClean="0"/>
            <a:t>Front Line Ownership</a:t>
          </a:r>
        </a:p>
        <a:p>
          <a:r>
            <a:rPr lang="en-US" sz="1000" dirty="0" smtClean="0"/>
            <a:t>Voice of Customer</a:t>
          </a:r>
        </a:p>
        <a:p>
          <a:endParaRPr lang="en-US" sz="1400" dirty="0"/>
        </a:p>
      </dgm:t>
    </dgm:pt>
    <dgm:pt modelId="{8EF3A089-0B10-4BAB-9C39-0F625DB25026}" type="parTrans" cxnId="{CC9FFE8E-5304-4E66-B539-C1435042A60D}">
      <dgm:prSet/>
      <dgm:spPr/>
      <dgm:t>
        <a:bodyPr/>
        <a:lstStyle/>
        <a:p>
          <a:endParaRPr lang="en-US"/>
        </a:p>
      </dgm:t>
    </dgm:pt>
    <dgm:pt modelId="{29762A6F-7846-4AFE-B2BA-B1F7BF6EBC31}" type="sibTrans" cxnId="{CC9FFE8E-5304-4E66-B539-C1435042A60D}">
      <dgm:prSet/>
      <dgm:spPr/>
      <dgm:t>
        <a:bodyPr/>
        <a:lstStyle/>
        <a:p>
          <a:endParaRPr lang="en-US"/>
        </a:p>
      </dgm:t>
    </dgm:pt>
    <dgm:pt modelId="{406584DE-1ABC-4CA0-B60A-F6FC252E2D19}">
      <dgm:prSet phldrT="[Text]" custT="1"/>
      <dgm:spPr/>
      <dgm:t>
        <a:bodyPr/>
        <a:lstStyle/>
        <a:p>
          <a:r>
            <a:rPr lang="en-US" sz="1600" dirty="0" smtClean="0"/>
            <a:t>Processes</a:t>
          </a:r>
        </a:p>
        <a:p>
          <a:r>
            <a:rPr lang="en-US" sz="1000" dirty="0" smtClean="0"/>
            <a:t>Lean Systems</a:t>
          </a:r>
        </a:p>
        <a:p>
          <a:r>
            <a:rPr lang="en-US" sz="1000" dirty="0" smtClean="0"/>
            <a:t>Agile Systems</a:t>
          </a:r>
        </a:p>
        <a:p>
          <a:r>
            <a:rPr lang="en-US" sz="1000" dirty="0" smtClean="0"/>
            <a:t>Quality Systems</a:t>
          </a:r>
          <a:endParaRPr lang="en-US" sz="1000" dirty="0"/>
        </a:p>
      </dgm:t>
    </dgm:pt>
    <dgm:pt modelId="{C0201133-3C05-4082-A5CA-596672B3D90A}" type="parTrans" cxnId="{57BD6CC3-641A-4C36-A21F-1E8F2672991B}">
      <dgm:prSet/>
      <dgm:spPr/>
      <dgm:t>
        <a:bodyPr/>
        <a:lstStyle/>
        <a:p>
          <a:endParaRPr lang="en-US"/>
        </a:p>
      </dgm:t>
    </dgm:pt>
    <dgm:pt modelId="{216B07D2-DAD8-4AA3-97E8-08108D8417BB}" type="sibTrans" cxnId="{57BD6CC3-641A-4C36-A21F-1E8F2672991B}">
      <dgm:prSet/>
      <dgm:spPr/>
      <dgm:t>
        <a:bodyPr/>
        <a:lstStyle/>
        <a:p>
          <a:endParaRPr lang="en-US"/>
        </a:p>
      </dgm:t>
    </dgm:pt>
    <dgm:pt modelId="{FE5CA46B-803D-457E-9925-DCDA4C5108D9}" type="pres">
      <dgm:prSet presAssocID="{C43A6115-7AC2-445D-A275-036BB28C4176}" presName="compositeShape" presStyleCnt="0">
        <dgm:presLayoutVars>
          <dgm:chMax val="7"/>
          <dgm:dir/>
          <dgm:resizeHandles val="exact"/>
        </dgm:presLayoutVars>
      </dgm:prSet>
      <dgm:spPr/>
    </dgm:pt>
    <dgm:pt modelId="{03DDB903-1AA6-4C3D-8D1B-2E9437964740}" type="pres">
      <dgm:prSet presAssocID="{0C22C5B2-6B5B-497F-8AA1-582421679941}" presName="circ1" presStyleLbl="vennNode1" presStyleIdx="0" presStyleCnt="3"/>
      <dgm:spPr/>
      <dgm:t>
        <a:bodyPr/>
        <a:lstStyle/>
        <a:p>
          <a:endParaRPr lang="en-US"/>
        </a:p>
      </dgm:t>
    </dgm:pt>
    <dgm:pt modelId="{CC718B31-7689-4287-A1E0-AA628A8CD4C7}" type="pres">
      <dgm:prSet presAssocID="{0C22C5B2-6B5B-497F-8AA1-58242167994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8CB489-E3F3-408D-9C3B-9AB0CBB25412}" type="pres">
      <dgm:prSet presAssocID="{18071757-2605-4E21-8252-35FFEEDAA5E8}" presName="circ2" presStyleLbl="vennNode1" presStyleIdx="1" presStyleCnt="3"/>
      <dgm:spPr/>
      <dgm:t>
        <a:bodyPr/>
        <a:lstStyle/>
        <a:p>
          <a:endParaRPr lang="en-US"/>
        </a:p>
      </dgm:t>
    </dgm:pt>
    <dgm:pt modelId="{A4760577-162C-4575-BAA5-4A783AFFC53E}" type="pres">
      <dgm:prSet presAssocID="{18071757-2605-4E21-8252-35FFEEDAA5E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E68748-5D2A-4326-81FC-B7102CE41409}" type="pres">
      <dgm:prSet presAssocID="{406584DE-1ABC-4CA0-B60A-F6FC252E2D19}" presName="circ3" presStyleLbl="vennNode1" presStyleIdx="2" presStyleCnt="3"/>
      <dgm:spPr/>
      <dgm:t>
        <a:bodyPr/>
        <a:lstStyle/>
        <a:p>
          <a:endParaRPr lang="en-US"/>
        </a:p>
      </dgm:t>
    </dgm:pt>
    <dgm:pt modelId="{708D8826-D463-4508-ADD0-F4E727BA88F6}" type="pres">
      <dgm:prSet presAssocID="{406584DE-1ABC-4CA0-B60A-F6FC252E2D1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BD6CC3-641A-4C36-A21F-1E8F2672991B}" srcId="{C43A6115-7AC2-445D-A275-036BB28C4176}" destId="{406584DE-1ABC-4CA0-B60A-F6FC252E2D19}" srcOrd="2" destOrd="0" parTransId="{C0201133-3C05-4082-A5CA-596672B3D90A}" sibTransId="{216B07D2-DAD8-4AA3-97E8-08108D8417BB}"/>
    <dgm:cxn modelId="{C857312E-23B7-438F-A26C-C89947C89215}" type="presOf" srcId="{18071757-2605-4E21-8252-35FFEEDAA5E8}" destId="{208CB489-E3F3-408D-9C3B-9AB0CBB25412}" srcOrd="0" destOrd="0" presId="urn:microsoft.com/office/officeart/2005/8/layout/venn1"/>
    <dgm:cxn modelId="{1C22F7B2-A9F3-4D6A-B5D4-2747DB5A9E77}" type="presOf" srcId="{406584DE-1ABC-4CA0-B60A-F6FC252E2D19}" destId="{D4E68748-5D2A-4326-81FC-B7102CE41409}" srcOrd="0" destOrd="0" presId="urn:microsoft.com/office/officeart/2005/8/layout/venn1"/>
    <dgm:cxn modelId="{4B5E8BBE-102E-4036-9E95-5170D5F31B62}" srcId="{C43A6115-7AC2-445D-A275-036BB28C4176}" destId="{0C22C5B2-6B5B-497F-8AA1-582421679941}" srcOrd="0" destOrd="0" parTransId="{E0A47EFD-98ED-4574-A9C0-37D25DE2F8FD}" sibTransId="{EB64420F-DBE2-484D-BED5-5B405A8EDAA8}"/>
    <dgm:cxn modelId="{A3D00C6B-C312-442A-BE33-9617F8425D81}" type="presOf" srcId="{C43A6115-7AC2-445D-A275-036BB28C4176}" destId="{FE5CA46B-803D-457E-9925-DCDA4C5108D9}" srcOrd="0" destOrd="0" presId="urn:microsoft.com/office/officeart/2005/8/layout/venn1"/>
    <dgm:cxn modelId="{A218E76D-9DF1-4EA7-A059-AC1D906C01C0}" type="presOf" srcId="{406584DE-1ABC-4CA0-B60A-F6FC252E2D19}" destId="{708D8826-D463-4508-ADD0-F4E727BA88F6}" srcOrd="1" destOrd="0" presId="urn:microsoft.com/office/officeart/2005/8/layout/venn1"/>
    <dgm:cxn modelId="{887C3C7B-1A1A-4C72-897D-D4A7F7E57492}" type="presOf" srcId="{0C22C5B2-6B5B-497F-8AA1-582421679941}" destId="{CC718B31-7689-4287-A1E0-AA628A8CD4C7}" srcOrd="1" destOrd="0" presId="urn:microsoft.com/office/officeart/2005/8/layout/venn1"/>
    <dgm:cxn modelId="{AB5606F8-C6A1-4031-849A-E600970AA260}" type="presOf" srcId="{18071757-2605-4E21-8252-35FFEEDAA5E8}" destId="{A4760577-162C-4575-BAA5-4A783AFFC53E}" srcOrd="1" destOrd="0" presId="urn:microsoft.com/office/officeart/2005/8/layout/venn1"/>
    <dgm:cxn modelId="{65CC3990-78CC-4BDE-87E0-1F9807EE8DC3}" type="presOf" srcId="{0C22C5B2-6B5B-497F-8AA1-582421679941}" destId="{03DDB903-1AA6-4C3D-8D1B-2E9437964740}" srcOrd="0" destOrd="0" presId="urn:microsoft.com/office/officeart/2005/8/layout/venn1"/>
    <dgm:cxn modelId="{CC9FFE8E-5304-4E66-B539-C1435042A60D}" srcId="{C43A6115-7AC2-445D-A275-036BB28C4176}" destId="{18071757-2605-4E21-8252-35FFEEDAA5E8}" srcOrd="1" destOrd="0" parTransId="{8EF3A089-0B10-4BAB-9C39-0F625DB25026}" sibTransId="{29762A6F-7846-4AFE-B2BA-B1F7BF6EBC31}"/>
    <dgm:cxn modelId="{7E28170F-5CC8-4B7C-A1E3-3FA1DDFEEBFC}" type="presParOf" srcId="{FE5CA46B-803D-457E-9925-DCDA4C5108D9}" destId="{03DDB903-1AA6-4C3D-8D1B-2E9437964740}" srcOrd="0" destOrd="0" presId="urn:microsoft.com/office/officeart/2005/8/layout/venn1"/>
    <dgm:cxn modelId="{C2998C6C-0FE8-43EF-9331-8C8156B7CB89}" type="presParOf" srcId="{FE5CA46B-803D-457E-9925-DCDA4C5108D9}" destId="{CC718B31-7689-4287-A1E0-AA628A8CD4C7}" srcOrd="1" destOrd="0" presId="urn:microsoft.com/office/officeart/2005/8/layout/venn1"/>
    <dgm:cxn modelId="{772A5224-2DB2-4C4C-AF9A-9307916C99C4}" type="presParOf" srcId="{FE5CA46B-803D-457E-9925-DCDA4C5108D9}" destId="{208CB489-E3F3-408D-9C3B-9AB0CBB25412}" srcOrd="2" destOrd="0" presId="urn:microsoft.com/office/officeart/2005/8/layout/venn1"/>
    <dgm:cxn modelId="{8C13605B-B69A-46E8-89F9-E3FF09571717}" type="presParOf" srcId="{FE5CA46B-803D-457E-9925-DCDA4C5108D9}" destId="{A4760577-162C-4575-BAA5-4A783AFFC53E}" srcOrd="3" destOrd="0" presId="urn:microsoft.com/office/officeart/2005/8/layout/venn1"/>
    <dgm:cxn modelId="{D0CD8385-F2BA-4559-9365-1D5D5E945632}" type="presParOf" srcId="{FE5CA46B-803D-457E-9925-DCDA4C5108D9}" destId="{D4E68748-5D2A-4326-81FC-B7102CE41409}" srcOrd="4" destOrd="0" presId="urn:microsoft.com/office/officeart/2005/8/layout/venn1"/>
    <dgm:cxn modelId="{9A2F3C83-AE3D-44BE-BD8C-D49A886D9FDC}" type="presParOf" srcId="{FE5CA46B-803D-457E-9925-DCDA4C5108D9}" destId="{708D8826-D463-4508-ADD0-F4E727BA88F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F24B4-0A66-4432-B1BB-0AE67E873A00}" type="doc">
      <dgm:prSet loTypeId="urn:microsoft.com/office/officeart/2005/8/layout/pyramid1" loCatId="pyramid" qsTypeId="urn:microsoft.com/office/officeart/2005/8/quickstyle/simple5" qsCatId="simple" csTypeId="urn:microsoft.com/office/officeart/2005/8/colors/accent1_2" csCatId="accent1" phldr="1"/>
      <dgm:spPr/>
    </dgm:pt>
    <dgm:pt modelId="{3C18E815-B96D-49F6-8741-4BB5326BD8D4}">
      <dgm:prSet phldrT="[Text]" custT="1"/>
      <dgm:spPr>
        <a:solidFill>
          <a:schemeClr val="accent1">
            <a:lumMod val="90000"/>
          </a:schemeClr>
        </a:solidFill>
      </dgm:spPr>
      <dgm:t>
        <a:bodyPr/>
        <a:lstStyle/>
        <a:p>
          <a:r>
            <a:rPr lang="en-US" sz="2400" dirty="0" smtClean="0">
              <a:solidFill>
                <a:schemeClr val="bg2">
                  <a:lumMod val="10000"/>
                </a:schemeClr>
              </a:solidFill>
            </a:rPr>
            <a:t>Top </a:t>
          </a:r>
          <a:br>
            <a:rPr lang="en-US" sz="2400" dirty="0" smtClean="0">
              <a:solidFill>
                <a:schemeClr val="bg2">
                  <a:lumMod val="10000"/>
                </a:schemeClr>
              </a:solidFill>
            </a:rPr>
          </a:br>
          <a:r>
            <a:rPr lang="en-US" sz="2400" dirty="0" smtClean="0">
              <a:solidFill>
                <a:schemeClr val="bg2">
                  <a:lumMod val="10000"/>
                </a:schemeClr>
              </a:solidFill>
            </a:rPr>
            <a:t>priorities</a:t>
          </a:r>
          <a:endParaRPr lang="en-US" sz="2400" dirty="0">
            <a:solidFill>
              <a:schemeClr val="bg2">
                <a:lumMod val="10000"/>
              </a:schemeClr>
            </a:solidFill>
          </a:endParaRPr>
        </a:p>
      </dgm:t>
    </dgm:pt>
    <dgm:pt modelId="{60E3AB6F-2E0B-4518-A006-CD15AFF90F0E}" type="parTrans" cxnId="{6DB97B11-630B-4ADE-A374-7EA3434A9C3D}">
      <dgm:prSet/>
      <dgm:spPr/>
      <dgm:t>
        <a:bodyPr/>
        <a:lstStyle/>
        <a:p>
          <a:endParaRPr lang="en-US" sz="2400">
            <a:solidFill>
              <a:schemeClr val="bg2">
                <a:lumMod val="10000"/>
              </a:schemeClr>
            </a:solidFill>
          </a:endParaRPr>
        </a:p>
      </dgm:t>
    </dgm:pt>
    <dgm:pt modelId="{95784605-6A40-40E4-B7C4-17F19909FE1D}" type="sibTrans" cxnId="{6DB97B11-630B-4ADE-A374-7EA3434A9C3D}">
      <dgm:prSet/>
      <dgm:spPr/>
      <dgm:t>
        <a:bodyPr/>
        <a:lstStyle/>
        <a:p>
          <a:endParaRPr lang="en-US" sz="2400">
            <a:solidFill>
              <a:schemeClr val="bg2">
                <a:lumMod val="10000"/>
              </a:schemeClr>
            </a:solidFill>
          </a:endParaRPr>
        </a:p>
      </dgm:t>
    </dgm:pt>
    <dgm:pt modelId="{231CB95C-BAE6-40EA-A46D-6A3C64EE8466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sz="2400" dirty="0" smtClean="0">
              <a:solidFill>
                <a:schemeClr val="bg2">
                  <a:lumMod val="10000"/>
                </a:schemeClr>
              </a:solidFill>
            </a:rPr>
            <a:t>Management-driven </a:t>
          </a:r>
          <a:endParaRPr lang="en-US" sz="2400" dirty="0">
            <a:solidFill>
              <a:schemeClr val="bg2">
                <a:lumMod val="10000"/>
              </a:schemeClr>
            </a:solidFill>
          </a:endParaRPr>
        </a:p>
      </dgm:t>
    </dgm:pt>
    <dgm:pt modelId="{4A8208E1-0F50-4805-870F-BF1371B9B637}" type="parTrans" cxnId="{A5973F87-B83E-43BC-A850-5C8808CA05E8}">
      <dgm:prSet/>
      <dgm:spPr/>
      <dgm:t>
        <a:bodyPr/>
        <a:lstStyle/>
        <a:p>
          <a:endParaRPr lang="en-US" sz="2400">
            <a:solidFill>
              <a:schemeClr val="bg2">
                <a:lumMod val="10000"/>
              </a:schemeClr>
            </a:solidFill>
          </a:endParaRPr>
        </a:p>
      </dgm:t>
    </dgm:pt>
    <dgm:pt modelId="{8E5691D4-CACE-4191-9301-BC2286BCED06}" type="sibTrans" cxnId="{A5973F87-B83E-43BC-A850-5C8808CA05E8}">
      <dgm:prSet/>
      <dgm:spPr/>
      <dgm:t>
        <a:bodyPr/>
        <a:lstStyle/>
        <a:p>
          <a:endParaRPr lang="en-US" sz="2400">
            <a:solidFill>
              <a:schemeClr val="bg2">
                <a:lumMod val="10000"/>
              </a:schemeClr>
            </a:solidFill>
          </a:endParaRPr>
        </a:p>
      </dgm:t>
    </dgm:pt>
    <dgm:pt modelId="{0FDD76D5-D86B-4772-BA30-C92F48F4D99A}">
      <dgm:prSet phldrT="[Text]"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sz="2400" dirty="0" smtClean="0">
              <a:solidFill>
                <a:schemeClr val="bg2">
                  <a:lumMod val="10000"/>
                </a:schemeClr>
              </a:solidFill>
            </a:rPr>
            <a:t>Employee-driven</a:t>
          </a:r>
          <a:endParaRPr lang="en-US" sz="2400" dirty="0">
            <a:solidFill>
              <a:schemeClr val="bg2">
                <a:lumMod val="10000"/>
              </a:schemeClr>
            </a:solidFill>
          </a:endParaRPr>
        </a:p>
      </dgm:t>
    </dgm:pt>
    <dgm:pt modelId="{7E2FD5A3-15E4-47AE-BD1A-2A0DEB171C29}" type="parTrans" cxnId="{BA7C6FE1-87B0-4D1A-A9BD-AC9A1C2809A5}">
      <dgm:prSet/>
      <dgm:spPr/>
      <dgm:t>
        <a:bodyPr/>
        <a:lstStyle/>
        <a:p>
          <a:endParaRPr lang="en-US" sz="2400">
            <a:solidFill>
              <a:schemeClr val="bg2">
                <a:lumMod val="10000"/>
              </a:schemeClr>
            </a:solidFill>
          </a:endParaRPr>
        </a:p>
      </dgm:t>
    </dgm:pt>
    <dgm:pt modelId="{05BB8425-E99E-4837-9454-9E99DA592F23}" type="sibTrans" cxnId="{BA7C6FE1-87B0-4D1A-A9BD-AC9A1C2809A5}">
      <dgm:prSet/>
      <dgm:spPr/>
      <dgm:t>
        <a:bodyPr/>
        <a:lstStyle/>
        <a:p>
          <a:endParaRPr lang="en-US" sz="2400">
            <a:solidFill>
              <a:schemeClr val="bg2">
                <a:lumMod val="10000"/>
              </a:schemeClr>
            </a:solidFill>
          </a:endParaRPr>
        </a:p>
      </dgm:t>
    </dgm:pt>
    <dgm:pt modelId="{8266E973-129F-4D6B-BC72-17E63D2781CA}" type="pres">
      <dgm:prSet presAssocID="{816F24B4-0A66-4432-B1BB-0AE67E873A00}" presName="Name0" presStyleCnt="0">
        <dgm:presLayoutVars>
          <dgm:dir/>
          <dgm:animLvl val="lvl"/>
          <dgm:resizeHandles val="exact"/>
        </dgm:presLayoutVars>
      </dgm:prSet>
      <dgm:spPr/>
    </dgm:pt>
    <dgm:pt modelId="{0FD7C872-1648-4A29-A6DC-4552CAE737FC}" type="pres">
      <dgm:prSet presAssocID="{3C18E815-B96D-49F6-8741-4BB5326BD8D4}" presName="Name8" presStyleCnt="0"/>
      <dgm:spPr/>
    </dgm:pt>
    <dgm:pt modelId="{00AD81AE-17FD-4F90-ABDA-23709DA8672D}" type="pres">
      <dgm:prSet presAssocID="{3C18E815-B96D-49F6-8741-4BB5326BD8D4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2F9FDA-7077-4B19-A19D-8F426879C1C1}" type="pres">
      <dgm:prSet presAssocID="{3C18E815-B96D-49F6-8741-4BB5326BD8D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5F282E-DD57-4563-9970-30C0CA60900E}" type="pres">
      <dgm:prSet presAssocID="{231CB95C-BAE6-40EA-A46D-6A3C64EE8466}" presName="Name8" presStyleCnt="0"/>
      <dgm:spPr/>
    </dgm:pt>
    <dgm:pt modelId="{66461B29-E559-4430-A0F2-75AA5213B4A2}" type="pres">
      <dgm:prSet presAssocID="{231CB95C-BAE6-40EA-A46D-6A3C64EE8466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25A396-4399-428B-9600-2C316C7BE169}" type="pres">
      <dgm:prSet presAssocID="{231CB95C-BAE6-40EA-A46D-6A3C64EE846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3981AE-57DC-4456-B415-2026423B0C90}" type="pres">
      <dgm:prSet presAssocID="{0FDD76D5-D86B-4772-BA30-C92F48F4D99A}" presName="Name8" presStyleCnt="0"/>
      <dgm:spPr/>
    </dgm:pt>
    <dgm:pt modelId="{8E0D9B2F-E83F-4033-AE37-4849705BCF9C}" type="pres">
      <dgm:prSet presAssocID="{0FDD76D5-D86B-4772-BA30-C92F48F4D99A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1AC62B-E20D-48E1-A5AF-80B1FF179E9F}" type="pres">
      <dgm:prSet presAssocID="{0FDD76D5-D86B-4772-BA30-C92F48F4D99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A93151-22D0-4157-88BC-D085A50F7B2F}" type="presOf" srcId="{816F24B4-0A66-4432-B1BB-0AE67E873A00}" destId="{8266E973-129F-4D6B-BC72-17E63D2781CA}" srcOrd="0" destOrd="0" presId="urn:microsoft.com/office/officeart/2005/8/layout/pyramid1"/>
    <dgm:cxn modelId="{CBC69C41-D475-45FF-98C6-F4D274627595}" type="presOf" srcId="{231CB95C-BAE6-40EA-A46D-6A3C64EE8466}" destId="{66461B29-E559-4430-A0F2-75AA5213B4A2}" srcOrd="0" destOrd="0" presId="urn:microsoft.com/office/officeart/2005/8/layout/pyramid1"/>
    <dgm:cxn modelId="{1E795619-C313-4C00-BF84-B0E7218CDC4A}" type="presOf" srcId="{3C18E815-B96D-49F6-8741-4BB5326BD8D4}" destId="{7F2F9FDA-7077-4B19-A19D-8F426879C1C1}" srcOrd="1" destOrd="0" presId="urn:microsoft.com/office/officeart/2005/8/layout/pyramid1"/>
    <dgm:cxn modelId="{D8F12AF8-BF6A-4942-8729-692B45AAAAE5}" type="presOf" srcId="{0FDD76D5-D86B-4772-BA30-C92F48F4D99A}" destId="{7D1AC62B-E20D-48E1-A5AF-80B1FF179E9F}" srcOrd="1" destOrd="0" presId="urn:microsoft.com/office/officeart/2005/8/layout/pyramid1"/>
    <dgm:cxn modelId="{6DB97B11-630B-4ADE-A374-7EA3434A9C3D}" srcId="{816F24B4-0A66-4432-B1BB-0AE67E873A00}" destId="{3C18E815-B96D-49F6-8741-4BB5326BD8D4}" srcOrd="0" destOrd="0" parTransId="{60E3AB6F-2E0B-4518-A006-CD15AFF90F0E}" sibTransId="{95784605-6A40-40E4-B7C4-17F19909FE1D}"/>
    <dgm:cxn modelId="{6124AE7C-589A-4D7D-B58C-F2FA44022A5C}" type="presOf" srcId="{3C18E815-B96D-49F6-8741-4BB5326BD8D4}" destId="{00AD81AE-17FD-4F90-ABDA-23709DA8672D}" srcOrd="0" destOrd="0" presId="urn:microsoft.com/office/officeart/2005/8/layout/pyramid1"/>
    <dgm:cxn modelId="{A2A20691-8E30-4A77-9173-A13B7FA6A447}" type="presOf" srcId="{231CB95C-BAE6-40EA-A46D-6A3C64EE8466}" destId="{6625A396-4399-428B-9600-2C316C7BE169}" srcOrd="1" destOrd="0" presId="urn:microsoft.com/office/officeart/2005/8/layout/pyramid1"/>
    <dgm:cxn modelId="{A5973F87-B83E-43BC-A850-5C8808CA05E8}" srcId="{816F24B4-0A66-4432-B1BB-0AE67E873A00}" destId="{231CB95C-BAE6-40EA-A46D-6A3C64EE8466}" srcOrd="1" destOrd="0" parTransId="{4A8208E1-0F50-4805-870F-BF1371B9B637}" sibTransId="{8E5691D4-CACE-4191-9301-BC2286BCED06}"/>
    <dgm:cxn modelId="{BA7C6FE1-87B0-4D1A-A9BD-AC9A1C2809A5}" srcId="{816F24B4-0A66-4432-B1BB-0AE67E873A00}" destId="{0FDD76D5-D86B-4772-BA30-C92F48F4D99A}" srcOrd="2" destOrd="0" parTransId="{7E2FD5A3-15E4-47AE-BD1A-2A0DEB171C29}" sibTransId="{05BB8425-E99E-4837-9454-9E99DA592F23}"/>
    <dgm:cxn modelId="{35AA4E23-0E20-416A-9607-5924B42F790D}" type="presOf" srcId="{0FDD76D5-D86B-4772-BA30-C92F48F4D99A}" destId="{8E0D9B2F-E83F-4033-AE37-4849705BCF9C}" srcOrd="0" destOrd="0" presId="urn:microsoft.com/office/officeart/2005/8/layout/pyramid1"/>
    <dgm:cxn modelId="{FBD04785-82D2-4BDD-A574-1EC0F25F8393}" type="presParOf" srcId="{8266E973-129F-4D6B-BC72-17E63D2781CA}" destId="{0FD7C872-1648-4A29-A6DC-4552CAE737FC}" srcOrd="0" destOrd="0" presId="urn:microsoft.com/office/officeart/2005/8/layout/pyramid1"/>
    <dgm:cxn modelId="{77697F15-F968-4EED-9170-04E9325D06A2}" type="presParOf" srcId="{0FD7C872-1648-4A29-A6DC-4552CAE737FC}" destId="{00AD81AE-17FD-4F90-ABDA-23709DA8672D}" srcOrd="0" destOrd="0" presId="urn:microsoft.com/office/officeart/2005/8/layout/pyramid1"/>
    <dgm:cxn modelId="{41506AEA-A225-401B-BD41-7C87365B8543}" type="presParOf" srcId="{0FD7C872-1648-4A29-A6DC-4552CAE737FC}" destId="{7F2F9FDA-7077-4B19-A19D-8F426879C1C1}" srcOrd="1" destOrd="0" presId="urn:microsoft.com/office/officeart/2005/8/layout/pyramid1"/>
    <dgm:cxn modelId="{912AEDCC-47CF-4D3A-9822-94F1585DFB33}" type="presParOf" srcId="{8266E973-129F-4D6B-BC72-17E63D2781CA}" destId="{F05F282E-DD57-4563-9970-30C0CA60900E}" srcOrd="1" destOrd="0" presId="urn:microsoft.com/office/officeart/2005/8/layout/pyramid1"/>
    <dgm:cxn modelId="{E6D204A9-49F5-48EF-90FC-EDCEDD7245DF}" type="presParOf" srcId="{F05F282E-DD57-4563-9970-30C0CA60900E}" destId="{66461B29-E559-4430-A0F2-75AA5213B4A2}" srcOrd="0" destOrd="0" presId="urn:microsoft.com/office/officeart/2005/8/layout/pyramid1"/>
    <dgm:cxn modelId="{1548C498-16C6-4530-A3BF-FFF116136473}" type="presParOf" srcId="{F05F282E-DD57-4563-9970-30C0CA60900E}" destId="{6625A396-4399-428B-9600-2C316C7BE169}" srcOrd="1" destOrd="0" presId="urn:microsoft.com/office/officeart/2005/8/layout/pyramid1"/>
    <dgm:cxn modelId="{EF2732ED-AD2A-4D2E-8700-3E220AC9E111}" type="presParOf" srcId="{8266E973-129F-4D6B-BC72-17E63D2781CA}" destId="{5F3981AE-57DC-4456-B415-2026423B0C90}" srcOrd="2" destOrd="0" presId="urn:microsoft.com/office/officeart/2005/8/layout/pyramid1"/>
    <dgm:cxn modelId="{4A090DCB-5B8D-4D97-8AA7-1CF264A6115D}" type="presParOf" srcId="{5F3981AE-57DC-4456-B415-2026423B0C90}" destId="{8E0D9B2F-E83F-4033-AE37-4849705BCF9C}" srcOrd="0" destOrd="0" presId="urn:microsoft.com/office/officeart/2005/8/layout/pyramid1"/>
    <dgm:cxn modelId="{FC1920CB-63B9-4942-A2F2-169FB129AEB7}" type="presParOf" srcId="{5F3981AE-57DC-4456-B415-2026423B0C90}" destId="{7D1AC62B-E20D-48E1-A5AF-80B1FF179E9F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DDB903-1AA6-4C3D-8D1B-2E9437964740}">
      <dsp:nvSpPr>
        <dsp:cNvPr id="0" name=""/>
        <dsp:cNvSpPr/>
      </dsp:nvSpPr>
      <dsp:spPr>
        <a:xfrm>
          <a:off x="1795273" y="102681"/>
          <a:ext cx="2124453" cy="21244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People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Culture &amp; Values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Embrace Change; CI Mindset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Working Together</a:t>
          </a:r>
          <a:endParaRPr lang="en-US" sz="1000" kern="1200" dirty="0"/>
        </a:p>
      </dsp:txBody>
      <dsp:txXfrm>
        <a:off x="2078533" y="474461"/>
        <a:ext cx="1557932" cy="956003"/>
      </dsp:txXfrm>
    </dsp:sp>
    <dsp:sp modelId="{208CB489-E3F3-408D-9C3B-9AB0CBB25412}">
      <dsp:nvSpPr>
        <dsp:cNvPr id="0" name=""/>
        <dsp:cNvSpPr/>
      </dsp:nvSpPr>
      <dsp:spPr>
        <a:xfrm>
          <a:off x="2561846" y="1430465"/>
          <a:ext cx="2124453" cy="21244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Data</a:t>
          </a:r>
          <a:r>
            <a:rPr lang="en-US" sz="1400" i="1" kern="1200" dirty="0" smtClean="0"/>
            <a:t>(Results)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You get what you measure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You can’t act on what you don’t know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Data without action is waste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Front Line Ownership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Voice of Customer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3211575" y="1979282"/>
        <a:ext cx="1274671" cy="1168449"/>
      </dsp:txXfrm>
    </dsp:sp>
    <dsp:sp modelId="{D4E68748-5D2A-4326-81FC-B7102CE41409}">
      <dsp:nvSpPr>
        <dsp:cNvPr id="0" name=""/>
        <dsp:cNvSpPr/>
      </dsp:nvSpPr>
      <dsp:spPr>
        <a:xfrm>
          <a:off x="1028699" y="1430465"/>
          <a:ext cx="2124453" cy="21244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Processes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Lean Systems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Agile Systems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Quality Systems</a:t>
          </a:r>
          <a:endParaRPr lang="en-US" sz="1000" kern="1200" dirty="0"/>
        </a:p>
      </dsp:txBody>
      <dsp:txXfrm>
        <a:off x="1228752" y="1979282"/>
        <a:ext cx="1274671" cy="11684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AD81AE-17FD-4F90-ABDA-23709DA8672D}">
      <dsp:nvSpPr>
        <dsp:cNvPr id="0" name=""/>
        <dsp:cNvSpPr/>
      </dsp:nvSpPr>
      <dsp:spPr>
        <a:xfrm>
          <a:off x="1821131" y="0"/>
          <a:ext cx="1821131" cy="1496642"/>
        </a:xfrm>
        <a:prstGeom prst="trapezoid">
          <a:avLst>
            <a:gd name="adj" fmla="val 60841"/>
          </a:avLst>
        </a:prstGeom>
        <a:solidFill>
          <a:schemeClr val="accent1">
            <a:lumMod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2">
                  <a:lumMod val="10000"/>
                </a:schemeClr>
              </a:solidFill>
            </a:rPr>
            <a:t>Top </a:t>
          </a:r>
          <a:br>
            <a:rPr lang="en-US" sz="2400" kern="1200" dirty="0" smtClean="0">
              <a:solidFill>
                <a:schemeClr val="bg2">
                  <a:lumMod val="10000"/>
                </a:schemeClr>
              </a:solidFill>
            </a:rPr>
          </a:br>
          <a:r>
            <a:rPr lang="en-US" sz="2400" kern="1200" dirty="0" smtClean="0">
              <a:solidFill>
                <a:schemeClr val="bg2">
                  <a:lumMod val="10000"/>
                </a:schemeClr>
              </a:solidFill>
            </a:rPr>
            <a:t>priorities</a:t>
          </a:r>
          <a:endParaRPr lang="en-US" sz="24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1821131" y="0"/>
        <a:ext cx="1821131" cy="1496642"/>
      </dsp:txXfrm>
    </dsp:sp>
    <dsp:sp modelId="{66461B29-E559-4430-A0F2-75AA5213B4A2}">
      <dsp:nvSpPr>
        <dsp:cNvPr id="0" name=""/>
        <dsp:cNvSpPr/>
      </dsp:nvSpPr>
      <dsp:spPr>
        <a:xfrm>
          <a:off x="910565" y="1496642"/>
          <a:ext cx="3642263" cy="1496642"/>
        </a:xfrm>
        <a:prstGeom prst="trapezoid">
          <a:avLst>
            <a:gd name="adj" fmla="val 60841"/>
          </a:avLst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2">
                  <a:lumMod val="10000"/>
                </a:schemeClr>
              </a:solidFill>
            </a:rPr>
            <a:t>Management-driven </a:t>
          </a:r>
          <a:endParaRPr lang="en-US" sz="24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1547961" y="1496642"/>
        <a:ext cx="2367471" cy="1496642"/>
      </dsp:txXfrm>
    </dsp:sp>
    <dsp:sp modelId="{8E0D9B2F-E83F-4033-AE37-4849705BCF9C}">
      <dsp:nvSpPr>
        <dsp:cNvPr id="0" name=""/>
        <dsp:cNvSpPr/>
      </dsp:nvSpPr>
      <dsp:spPr>
        <a:xfrm>
          <a:off x="0" y="2993285"/>
          <a:ext cx="5463395" cy="1496642"/>
        </a:xfrm>
        <a:prstGeom prst="trapezoid">
          <a:avLst>
            <a:gd name="adj" fmla="val 60841"/>
          </a:avLst>
        </a:prstGeom>
        <a:solidFill>
          <a:schemeClr val="accent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bg2">
                  <a:lumMod val="10000"/>
                </a:schemeClr>
              </a:solidFill>
            </a:rPr>
            <a:t>Employee-driven</a:t>
          </a:r>
          <a:endParaRPr lang="en-US" sz="24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956094" y="2993285"/>
        <a:ext cx="3551206" cy="14966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2" name="Rectangle 2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35385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52400" y="4343400"/>
            <a:ext cx="6477000" cy="4572000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9D0359A8-4EA7-409B-87A7-B1BDF204789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990600"/>
            <a:ext cx="7772400" cy="1470025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Presentation Title - Arial 48pt Bold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593975"/>
            <a:ext cx="7772400" cy="1752600"/>
          </a:xfrm>
        </p:spPr>
        <p:txBody>
          <a:bodyPr>
            <a:normAutofit/>
          </a:bodyPr>
          <a:lstStyle>
            <a:lvl1pPr marL="0" indent="0" algn="l">
              <a:buNone/>
              <a:defRPr sz="36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– Arial 36pt</a:t>
            </a:r>
          </a:p>
          <a:p>
            <a:r>
              <a:rPr lang="en-US" dirty="0" smtClean="0"/>
              <a:t>Date – Arial 36pt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Only – Arial 36pt Bold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– Arial 36pt Bold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 hasCustomPrompt="1"/>
          </p:nvPr>
        </p:nvSpPr>
        <p:spPr>
          <a:xfrm>
            <a:off x="457200" y="1752600"/>
            <a:ext cx="8229600" cy="4495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Title – Arial 36pt Bold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2" hasCustomPrompt="1"/>
          </p:nvPr>
        </p:nvSpPr>
        <p:spPr>
          <a:xfrm>
            <a:off x="457200" y="1752600"/>
            <a:ext cx="4038600" cy="4343400"/>
          </a:xfrm>
        </p:spPr>
        <p:txBody>
          <a:bodyPr/>
          <a:lstStyle>
            <a:lvl1pPr>
              <a:defRPr/>
            </a:lvl1pPr>
            <a:lvl5pPr>
              <a:defRPr/>
            </a:lvl5pPr>
            <a:lvl6pPr>
              <a:buNone/>
              <a:defRPr/>
            </a:lvl6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4648200" y="1752600"/>
            <a:ext cx="4038600" cy="4343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Title – Arial 36pt Bold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2" hasCustomPrompt="1"/>
          </p:nvPr>
        </p:nvSpPr>
        <p:spPr>
          <a:xfrm>
            <a:off x="457200" y="1752600"/>
            <a:ext cx="4038600" cy="4343400"/>
          </a:xfrm>
        </p:spPr>
        <p:txBody>
          <a:bodyPr/>
          <a:lstStyle>
            <a:lvl1pPr>
              <a:defRPr/>
            </a:lvl1pPr>
            <a:lvl5pPr>
              <a:defRPr/>
            </a:lvl5pPr>
            <a:lvl6pPr>
              <a:buNone/>
              <a:defRPr/>
            </a:lvl6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4648200" y="1752600"/>
            <a:ext cx="4038600" cy="213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4648200" y="3962400"/>
            <a:ext cx="4038600" cy="213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667125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0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Subtitle – Arial Bold 36pt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166938"/>
            <a:ext cx="7772400" cy="1500187"/>
          </a:xfrm>
        </p:spPr>
        <p:txBody>
          <a:bodyPr anchor="b">
            <a:noAutofit/>
          </a:bodyPr>
          <a:lstStyle>
            <a:lvl1pPr marL="0" indent="0">
              <a:buNone/>
              <a:defRPr sz="4400" b="1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Section Header - Bold 44pt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Only – Arial 36pt Bold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– Arial 36pt Bold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 hasCustomPrompt="1"/>
          </p:nvPr>
        </p:nvSpPr>
        <p:spPr>
          <a:xfrm>
            <a:off x="457200" y="1752600"/>
            <a:ext cx="8229600" cy="4495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Title – Arial 36pt Bold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2" hasCustomPrompt="1"/>
          </p:nvPr>
        </p:nvSpPr>
        <p:spPr>
          <a:xfrm>
            <a:off x="457200" y="1752600"/>
            <a:ext cx="4038600" cy="4343400"/>
          </a:xfrm>
        </p:spPr>
        <p:txBody>
          <a:bodyPr/>
          <a:lstStyle>
            <a:lvl1pPr>
              <a:defRPr/>
            </a:lvl1pPr>
            <a:lvl5pPr>
              <a:defRPr/>
            </a:lvl5pPr>
            <a:lvl6pPr>
              <a:buNone/>
              <a:defRPr/>
            </a:lvl6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4648200" y="1752600"/>
            <a:ext cx="4038600" cy="4343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Title – Arial 36pt Bold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2" hasCustomPrompt="1"/>
          </p:nvPr>
        </p:nvSpPr>
        <p:spPr>
          <a:xfrm>
            <a:off x="457200" y="1752600"/>
            <a:ext cx="4038600" cy="4343400"/>
          </a:xfrm>
        </p:spPr>
        <p:txBody>
          <a:bodyPr/>
          <a:lstStyle>
            <a:lvl1pPr>
              <a:defRPr/>
            </a:lvl1pPr>
            <a:lvl5pPr>
              <a:defRPr/>
            </a:lvl5pPr>
            <a:lvl6pPr>
              <a:buNone/>
              <a:defRPr/>
            </a:lvl6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4648200" y="1752600"/>
            <a:ext cx="4038600" cy="213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4648200" y="3962400"/>
            <a:ext cx="4038600" cy="213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667125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0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Subtitle – Arial Bold 36pt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166938"/>
            <a:ext cx="7772400" cy="1500187"/>
          </a:xfrm>
        </p:spPr>
        <p:txBody>
          <a:bodyPr anchor="b">
            <a:noAutofit/>
          </a:bodyPr>
          <a:lstStyle>
            <a:lvl1pPr marL="0" indent="0">
              <a:buNone/>
              <a:defRPr sz="4400" b="1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Section Header - Bold 44pt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667125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0" cap="none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Subtitle – Arial Bold 36pt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166938"/>
            <a:ext cx="7772400" cy="1500187"/>
          </a:xfrm>
        </p:spPr>
        <p:txBody>
          <a:bodyPr anchor="b">
            <a:noAutofit/>
          </a:bodyPr>
          <a:lstStyle>
            <a:lvl1pPr marL="0" indent="0">
              <a:buNone/>
              <a:defRPr sz="4400" b="1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Section Header - Bold 44pt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/>
          <p:nvPr/>
        </p:nvGrpSpPr>
        <p:grpSpPr>
          <a:xfrm>
            <a:off x="-14977" y="76075"/>
            <a:ext cx="9201052" cy="474457"/>
            <a:chOff x="-15015" y="391067"/>
            <a:chExt cx="8937626" cy="474457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 rot="21435692">
              <a:off x="-15015" y="391067"/>
              <a:ext cx="8937626" cy="474457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>
                <a:gd name="connsiteX0" fmla="*/ 0 w 5627"/>
                <a:gd name="connsiteY0" fmla="*/ 691 h 748"/>
                <a:gd name="connsiteX1" fmla="*/ 1608 w 5627"/>
                <a:gd name="connsiteY1" fmla="*/ 7 h 748"/>
                <a:gd name="connsiteX2" fmla="*/ 4110 w 5627"/>
                <a:gd name="connsiteY2" fmla="*/ 733 h 748"/>
                <a:gd name="connsiteX3" fmla="*/ 5627 w 5627"/>
                <a:gd name="connsiteY3" fmla="*/ 96 h 748"/>
                <a:gd name="connsiteX0" fmla="*/ 0 w 5630"/>
                <a:gd name="connsiteY0" fmla="*/ 691 h 771"/>
                <a:gd name="connsiteX1" fmla="*/ 1608 w 5630"/>
                <a:gd name="connsiteY1" fmla="*/ 7 h 771"/>
                <a:gd name="connsiteX2" fmla="*/ 4110 w 5630"/>
                <a:gd name="connsiteY2" fmla="*/ 733 h 771"/>
                <a:gd name="connsiteX3" fmla="*/ 5630 w 5630"/>
                <a:gd name="connsiteY3" fmla="*/ 236 h 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30" h="771">
                  <a:moveTo>
                    <a:pt x="0" y="691"/>
                  </a:moveTo>
                  <a:cubicBezTo>
                    <a:pt x="282" y="463"/>
                    <a:pt x="923" y="0"/>
                    <a:pt x="1608" y="7"/>
                  </a:cubicBezTo>
                  <a:cubicBezTo>
                    <a:pt x="2293" y="14"/>
                    <a:pt x="3440" y="695"/>
                    <a:pt x="4110" y="733"/>
                  </a:cubicBezTo>
                  <a:cubicBezTo>
                    <a:pt x="4780" y="771"/>
                    <a:pt x="5284" y="446"/>
                    <a:pt x="5630" y="236"/>
                  </a:cubicBezTo>
                </a:path>
              </a:pathLst>
            </a:custGeom>
            <a:noFill/>
            <a:ln w="1079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rot="21435692">
              <a:off x="-11150" y="429479"/>
              <a:ext cx="8903688" cy="390621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>
                <a:gd name="connsiteX0" fmla="*/ 0 w 5720"/>
                <a:gd name="connsiteY0" fmla="*/ 518 h 607"/>
                <a:gd name="connsiteX1" fmla="*/ 1638 w 5720"/>
                <a:gd name="connsiteY1" fmla="*/ 14 h 607"/>
                <a:gd name="connsiteX2" fmla="*/ 4122 w 5720"/>
                <a:gd name="connsiteY2" fmla="*/ 602 h 607"/>
                <a:gd name="connsiteX3" fmla="*/ 5720 w 5720"/>
                <a:gd name="connsiteY3" fmla="*/ 42 h 607"/>
                <a:gd name="connsiteX0" fmla="*/ 0 w 5728"/>
                <a:gd name="connsiteY0" fmla="*/ 518 h 610"/>
                <a:gd name="connsiteX1" fmla="*/ 1638 w 5728"/>
                <a:gd name="connsiteY1" fmla="*/ 14 h 610"/>
                <a:gd name="connsiteX2" fmla="*/ 4122 w 5728"/>
                <a:gd name="connsiteY2" fmla="*/ 602 h 610"/>
                <a:gd name="connsiteX3" fmla="*/ 5728 w 5728"/>
                <a:gd name="connsiteY3" fmla="*/ 61 h 610"/>
                <a:gd name="connsiteX0" fmla="*/ 0 w 5595"/>
                <a:gd name="connsiteY0" fmla="*/ 518 h 629"/>
                <a:gd name="connsiteX1" fmla="*/ 1638 w 5595"/>
                <a:gd name="connsiteY1" fmla="*/ 14 h 629"/>
                <a:gd name="connsiteX2" fmla="*/ 4122 w 5595"/>
                <a:gd name="connsiteY2" fmla="*/ 602 h 629"/>
                <a:gd name="connsiteX3" fmla="*/ 5595 w 5595"/>
                <a:gd name="connsiteY3" fmla="*/ 174 h 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5" h="629">
                  <a:moveTo>
                    <a:pt x="0" y="518"/>
                  </a:moveTo>
                  <a:cubicBezTo>
                    <a:pt x="273" y="433"/>
                    <a:pt x="951" y="0"/>
                    <a:pt x="1638" y="14"/>
                  </a:cubicBezTo>
                  <a:cubicBezTo>
                    <a:pt x="2325" y="28"/>
                    <a:pt x="3463" y="575"/>
                    <a:pt x="4122" y="602"/>
                  </a:cubicBezTo>
                  <a:cubicBezTo>
                    <a:pt x="4781" y="629"/>
                    <a:pt x="5253" y="344"/>
                    <a:pt x="5595" y="174"/>
                  </a:cubicBezTo>
                </a:path>
              </a:pathLst>
            </a:custGeom>
            <a:noFill/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Headline – Arial 36pt Bold</a:t>
            </a:r>
            <a:br>
              <a:rPr lang="en-US" dirty="0" smtClean="0"/>
            </a:br>
            <a:r>
              <a:rPr lang="en-US" dirty="0" smtClean="0"/>
              <a:t>Space for 2 lines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First level – 24pt</a:t>
            </a:r>
          </a:p>
          <a:p>
            <a:pPr lvl="1"/>
            <a:r>
              <a:rPr lang="en-US" dirty="0" smtClean="0"/>
              <a:t>Second level – 22pt</a:t>
            </a:r>
          </a:p>
          <a:p>
            <a:pPr lvl="2"/>
            <a:r>
              <a:rPr lang="en-US" dirty="0" smtClean="0"/>
              <a:t>Third level – 20pt</a:t>
            </a:r>
          </a:p>
          <a:p>
            <a:pPr lvl="3"/>
            <a:r>
              <a:rPr lang="en-US" dirty="0" smtClean="0"/>
              <a:t>Fourth level – 18pt</a:t>
            </a:r>
          </a:p>
          <a:p>
            <a:pPr lvl="4"/>
            <a:r>
              <a:rPr lang="en-US" dirty="0" smtClean="0"/>
              <a:t>Fifth level – 16pt</a:t>
            </a:r>
          </a:p>
          <a:p>
            <a:pPr lvl="5"/>
            <a:r>
              <a:rPr lang="en-US" sz="1400" dirty="0" smtClean="0"/>
              <a:t>Sixth level – 14pt</a:t>
            </a:r>
          </a:p>
          <a:p>
            <a:pPr lvl="6"/>
            <a:r>
              <a:rPr lang="en-US" dirty="0" smtClean="0"/>
              <a:t>Seventh level – 14pt</a:t>
            </a:r>
          </a:p>
          <a:p>
            <a:pPr lvl="7"/>
            <a:r>
              <a:rPr lang="en-US" dirty="0" smtClean="0"/>
              <a:t>Eighth level – 14pt</a:t>
            </a:r>
          </a:p>
          <a:p>
            <a:pPr lvl="8"/>
            <a:r>
              <a:rPr lang="en-US" dirty="0" smtClean="0"/>
              <a:t>Ninth level – 14pt</a:t>
            </a:r>
          </a:p>
          <a:p>
            <a:pPr lvl="8"/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ct val="20000"/>
        </a:spcBef>
        <a:buClr>
          <a:schemeClr val="accent3"/>
        </a:buClr>
        <a:buSzPct val="65000"/>
        <a:buFont typeface="Courier New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2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3"/>
        </a:buClr>
        <a:buSzPct val="65000"/>
        <a:buFont typeface="Courier New" pitchFamily="49" charset="0"/>
        <a:buChar char="o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3"/>
        </a:buClr>
        <a:buSzPct val="65000"/>
        <a:buFont typeface="Courier New" pitchFamily="49" charset="0"/>
        <a:buChar char="o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2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3"/>
        </a:buClr>
        <a:buSzPct val="65000"/>
        <a:buFont typeface="Courier New" pitchFamily="49" charset="0"/>
        <a:buChar char="o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2"/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.xml"/><Relationship Id="rId12" Type="http://schemas.openxmlformats.org/officeDocument/2006/relationships/oleObject" Target="../embeddings/oleObject1.bin"/><Relationship Id="rId13" Type="http://schemas.openxmlformats.org/officeDocument/2006/relationships/image" Target="../media/image1.emf"/><Relationship Id="rId14" Type="http://schemas.openxmlformats.org/officeDocument/2006/relationships/diagramData" Target="../diagrams/data2.xml"/><Relationship Id="rId15" Type="http://schemas.openxmlformats.org/officeDocument/2006/relationships/diagramLayout" Target="../diagrams/layout2.xml"/><Relationship Id="rId16" Type="http://schemas.openxmlformats.org/officeDocument/2006/relationships/diagramQuickStyle" Target="../diagrams/quickStyle2.xml"/><Relationship Id="rId17" Type="http://schemas.openxmlformats.org/officeDocument/2006/relationships/diagramColors" Target="../diagrams/colors2.xml"/><Relationship Id="rId18" Type="http://schemas.microsoft.com/office/2007/relationships/diagramDrawing" Target="../diagrams/drawing2.xml"/><Relationship Id="rId19" Type="http://schemas.openxmlformats.org/officeDocument/2006/relationships/hyperlink" Target="http://www.brainyquote.com/quotes/authors/w/w_edwards_deming.html" TargetMode="External"/><Relationship Id="rId1" Type="http://schemas.openxmlformats.org/officeDocument/2006/relationships/vmlDrawing" Target="../drawings/vmlDrawing1.vml"/><Relationship Id="rId2" Type="http://schemas.openxmlformats.org/officeDocument/2006/relationships/tags" Target="../tags/tag1.xml"/><Relationship Id="rId3" Type="http://schemas.openxmlformats.org/officeDocument/2006/relationships/tags" Target="../tags/tag2.xml"/><Relationship Id="rId4" Type="http://schemas.openxmlformats.org/officeDocument/2006/relationships/tags" Target="../tags/tag3.xml"/><Relationship Id="rId5" Type="http://schemas.openxmlformats.org/officeDocument/2006/relationships/tags" Target="../tags/tag4.xml"/><Relationship Id="rId6" Type="http://schemas.openxmlformats.org/officeDocument/2006/relationships/tags" Target="../tags/tag5.xml"/><Relationship Id="rId7" Type="http://schemas.openxmlformats.org/officeDocument/2006/relationships/tags" Target="../tags/tag6.xml"/><Relationship Id="rId8" Type="http://schemas.openxmlformats.org/officeDocument/2006/relationships/tags" Target="../tags/tag7.xml"/><Relationship Id="rId9" Type="http://schemas.openxmlformats.org/officeDocument/2006/relationships/tags" Target="../tags/tag8.xml"/><Relationship Id="rId10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410113398"/>
              </p:ext>
            </p:extLst>
          </p:nvPr>
        </p:nvGraphicFramePr>
        <p:xfrm>
          <a:off x="1143000" y="1219200"/>
          <a:ext cx="57150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ectangle 8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229600" cy="1244600"/>
          </a:xfrm>
          <a:ln/>
        </p:spPr>
        <p:txBody>
          <a:bodyPr/>
          <a:lstStyle/>
          <a:p>
            <a:pPr algn="ctr"/>
            <a:r>
              <a:rPr lang="en-US" dirty="0" smtClean="0">
                <a:latin typeface="Arial" charset="0"/>
                <a:cs typeface="Arial" charset="0"/>
                <a:sym typeface="Arial" charset="0"/>
              </a:rPr>
              <a:t>Our original model</a:t>
            </a:r>
            <a:endParaRPr lang="en-US" dirty="0">
              <a:latin typeface="Arial" charset="0"/>
              <a:ea typeface="ヒラギノ角ゴ ProN W3" charset="0"/>
              <a:cs typeface="ヒラギノ角ゴ ProN W3" charset="0"/>
              <a:sym typeface="Arial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14600" y="2057400"/>
            <a:ext cx="1447800" cy="114300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28600" y="12192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Business Plan / </a:t>
            </a:r>
          </a:p>
          <a:p>
            <a:r>
              <a:rPr 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Policy Deployment / Enterprise Alignment</a:t>
            </a:r>
            <a:endParaRPr lang="en-US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304800" y="2286000"/>
            <a:ext cx="1676400" cy="2057400"/>
          </a:xfrm>
          <a:prstGeom prst="rightArrow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Customer Demand</a:t>
            </a:r>
            <a:endParaRPr lang="en-US" sz="1200" dirty="0"/>
          </a:p>
        </p:txBody>
      </p:sp>
      <p:sp>
        <p:nvSpPr>
          <p:cNvPr id="12" name="Right Arrow 11"/>
          <p:cNvSpPr/>
          <p:nvPr/>
        </p:nvSpPr>
        <p:spPr>
          <a:xfrm>
            <a:off x="6248400" y="2286000"/>
            <a:ext cx="1676400" cy="2057400"/>
          </a:xfrm>
          <a:prstGeom prst="rightArrow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Customer Satisfaction</a:t>
            </a:r>
            <a:endParaRPr lang="en-US" sz="1200" dirty="0"/>
          </a:p>
        </p:txBody>
      </p:sp>
      <p:sp>
        <p:nvSpPr>
          <p:cNvPr id="9" name="Up Arrow 8"/>
          <p:cNvSpPr/>
          <p:nvPr/>
        </p:nvSpPr>
        <p:spPr>
          <a:xfrm>
            <a:off x="1981200" y="5105400"/>
            <a:ext cx="685800" cy="533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>
            <a:off x="3124200" y="5105400"/>
            <a:ext cx="685800" cy="533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p Arrow 14"/>
          <p:cNvSpPr/>
          <p:nvPr/>
        </p:nvSpPr>
        <p:spPr>
          <a:xfrm>
            <a:off x="4343400" y="5105400"/>
            <a:ext cx="685800" cy="533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>
            <a:off x="5562600" y="5105400"/>
            <a:ext cx="685800" cy="533400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133600" y="5638800"/>
            <a:ext cx="3962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Sound Financials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10" name="think-cell Slide" r:id="rId12" imgW="360" imgH="360" progId="">
                  <p:embed/>
                </p:oleObj>
              </mc:Choice>
              <mc:Fallback>
                <p:oleObj name="think-cell Slide" r:id="rId12" imgW="360" imgH="360" progId="">
                  <p:embed/>
                  <p:pic>
                    <p:nvPicPr>
                      <p:cNvPr id="0" name="Picture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>
            <p:custDataLst>
              <p:tags r:id="rId3"/>
            </p:custDataLst>
          </p:nvPr>
        </p:nvSpPr>
        <p:spPr>
          <a:xfrm>
            <a:off x="811670" y="4528864"/>
            <a:ext cx="7787818" cy="143198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2">
                  <a:lumMod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>
            <p:custDataLst>
              <p:tags r:id="rId4"/>
            </p:custDataLst>
          </p:nvPr>
        </p:nvSpPr>
        <p:spPr>
          <a:xfrm>
            <a:off x="811670" y="3027868"/>
            <a:ext cx="7787818" cy="143198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2">
                  <a:lumMod val="75000"/>
                  <a:alpha val="50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>
            <p:custDataLst>
              <p:tags r:id="rId5"/>
            </p:custDataLst>
          </p:nvPr>
        </p:nvSpPr>
        <p:spPr>
          <a:xfrm>
            <a:off x="811670" y="1591469"/>
            <a:ext cx="7787818" cy="136739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2">
                  <a:lumMod val="90000"/>
                  <a:alpha val="2600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369888" y="533935"/>
            <a:ext cx="8229600" cy="1143000"/>
          </a:xfrm>
        </p:spPr>
        <p:txBody>
          <a:bodyPr/>
          <a:lstStyle/>
          <a:p>
            <a:r>
              <a:rPr lang="en-US" dirty="0" smtClean="0"/>
              <a:t>CI impact pyramid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  <p:custDataLst>
              <p:tags r:id="rId7"/>
            </p:custDataLst>
          </p:nvPr>
        </p:nvSpPr>
        <p:spPr>
          <a:xfrm>
            <a:off x="8456613" y="6626225"/>
            <a:ext cx="230187" cy="215900"/>
          </a:xfrm>
          <a:prstGeom prst="rect">
            <a:avLst/>
          </a:prstGeom>
        </p:spPr>
        <p:txBody>
          <a:bodyPr/>
          <a:lstStyle/>
          <a:p>
            <a:fld id="{7C18F174-B737-4E86-80A2-9F39DF812071}" type="datetime1">
              <a:rPr lang="en-US" sz="300" smtClean="0"/>
              <a:pPr/>
              <a:t>6/07/15</a:t>
            </a:fld>
            <a:endParaRPr lang="en-US" sz="300" dirty="0"/>
          </a:p>
        </p:txBody>
      </p:sp>
      <p:graphicFrame>
        <p:nvGraphicFramePr>
          <p:cNvPr id="5" name="Diagram 4"/>
          <p:cNvGraphicFramePr/>
          <p:nvPr>
            <p:custDataLst>
              <p:tags r:id="rId8"/>
            </p:custDataLst>
          </p:nvPr>
        </p:nvGraphicFramePr>
        <p:xfrm>
          <a:off x="1834536" y="1479550"/>
          <a:ext cx="5463395" cy="4489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cxnSp>
        <p:nvCxnSpPr>
          <p:cNvPr id="7" name="Straight Arrow Connector 6"/>
          <p:cNvCxnSpPr/>
          <p:nvPr>
            <p:custDataLst>
              <p:tags r:id="rId9"/>
            </p:custDataLst>
          </p:nvPr>
        </p:nvCxnSpPr>
        <p:spPr>
          <a:xfrm rot="5400000" flipH="1" flipV="1">
            <a:off x="-1378526" y="3780077"/>
            <a:ext cx="4378803" cy="1588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>
            <p:custDataLst>
              <p:tags r:id="rId10"/>
            </p:custDataLst>
          </p:nvPr>
        </p:nvSpPr>
        <p:spPr>
          <a:xfrm rot="16200000">
            <a:off x="83021" y="3438873"/>
            <a:ext cx="99225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Impact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95536" y="2130724"/>
            <a:ext cx="42800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 smtClean="0"/>
              <a:t>1/3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95536" y="3554082"/>
            <a:ext cx="42800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 smtClean="0"/>
              <a:t>1/3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95536" y="5080958"/>
            <a:ext cx="42800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 smtClean="0"/>
              <a:t>1/3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772051" y="6142774"/>
            <a:ext cx="5560734" cy="1588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708511" y="6167840"/>
            <a:ext cx="372698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</a:rPr>
              <a:t># of improvement actions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910988" y="2628900"/>
            <a:ext cx="11381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7400" y="5638800"/>
            <a:ext cx="253434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500 improvements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16439" y="4097216"/>
            <a:ext cx="34304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25" name="Oval 24"/>
          <p:cNvSpPr/>
          <p:nvPr/>
        </p:nvSpPr>
        <p:spPr>
          <a:xfrm>
            <a:off x="5864469" y="1934312"/>
            <a:ext cx="1881554" cy="615462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Major Launches</a:t>
            </a:r>
            <a:endParaRPr lang="en-US" sz="1050" dirty="0"/>
          </a:p>
        </p:txBody>
      </p:sp>
      <p:sp>
        <p:nvSpPr>
          <p:cNvPr id="26" name="Oval 25"/>
          <p:cNvSpPr/>
          <p:nvPr/>
        </p:nvSpPr>
        <p:spPr>
          <a:xfrm>
            <a:off x="6550268" y="3390287"/>
            <a:ext cx="1608993" cy="61546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Kaizen</a:t>
            </a:r>
            <a:endParaRPr lang="en-US" sz="1800" dirty="0"/>
          </a:p>
        </p:txBody>
      </p:sp>
      <p:sp>
        <p:nvSpPr>
          <p:cNvPr id="27" name="Oval 26"/>
          <p:cNvSpPr/>
          <p:nvPr/>
        </p:nvSpPr>
        <p:spPr>
          <a:xfrm>
            <a:off x="7209692" y="4920149"/>
            <a:ext cx="1389796" cy="61546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Suggestions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5868837" y="5609492"/>
            <a:ext cx="9457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88% of FTE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89615" y="4097216"/>
            <a:ext cx="31899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10</a:t>
            </a:r>
            <a:r>
              <a:rPr lang="en-US" sz="1050" dirty="0" smtClean="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880571" y="2628900"/>
            <a:ext cx="29655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2%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181600" y="533400"/>
            <a:ext cx="3352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i="1" dirty="0" smtClean="0"/>
              <a:t>“It is not necessary to change. Survival is not mandatory.”</a:t>
            </a:r>
          </a:p>
          <a:p>
            <a:pPr algn="l"/>
            <a:endParaRPr lang="en-US" sz="1600" i="1" dirty="0" smtClean="0"/>
          </a:p>
          <a:p>
            <a:r>
              <a:rPr lang="en-US" sz="1600" i="1" dirty="0" smtClean="0">
                <a:hlinkClick r:id="rId19" action="ppaction://hlinkfile"/>
              </a:rPr>
              <a:t>- W. Edwards Deming </a:t>
            </a:r>
            <a:endParaRPr lang="en-US" sz="1600" i="1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BibNa1jokCeZ22_5YlvH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lC2ZGCoV0KlxrYfmwDgF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DKEu8JsX0O6xqCSGscfN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BA25Tm.20.tuzSHOoTEK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ZohGzZmaEOxkex_pwcTj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7s5a2Ne6E2dBUEMjKMsV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7Q2mBEb0e_IXxWGMEZg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c6G6uCUUCkHfqo_oOfYA"/>
</p:tagLst>
</file>

<file path=ppt/theme/theme1.xml><?xml version="1.0" encoding="utf-8"?>
<a:theme xmlns:a="http://schemas.openxmlformats.org/drawingml/2006/main" name="Vistaprint-February2010">
  <a:themeElements>
    <a:clrScheme name="vistaprint-2-21-2010">
      <a:dk1>
        <a:srgbClr val="4D4D4F"/>
      </a:dk1>
      <a:lt1>
        <a:sysClr val="window" lastClr="FFFFFF"/>
      </a:lt1>
      <a:dk2>
        <a:srgbClr val="00539F"/>
      </a:dk2>
      <a:lt2>
        <a:srgbClr val="CAE8F9"/>
      </a:lt2>
      <a:accent1>
        <a:srgbClr val="2C99DA"/>
      </a:accent1>
      <a:accent2>
        <a:srgbClr val="D1005D"/>
      </a:accent2>
      <a:accent3>
        <a:srgbClr val="55A51C"/>
      </a:accent3>
      <a:accent4>
        <a:srgbClr val="FFE513"/>
      </a:accent4>
      <a:accent5>
        <a:srgbClr val="FF7900"/>
      </a:accent5>
      <a:accent6>
        <a:srgbClr val="542988"/>
      </a:accent6>
      <a:hlink>
        <a:srgbClr val="00539F"/>
      </a:hlink>
      <a:folHlink>
        <a:srgbClr val="D1005D"/>
      </a:folHlink>
    </a:clrScheme>
    <a:fontScheme name="vistaprint-2-21-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9849</TotalTime>
  <Pages>0</Pages>
  <Words>124</Words>
  <Characters>0</Characters>
  <Application>Microsoft Macintosh PowerPoint</Application>
  <PresentationFormat>On-screen Show (4:3)</PresentationFormat>
  <Lines>0</Lines>
  <Paragraphs>43</Paragraphs>
  <Slides>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Vistaprint-February2010</vt:lpstr>
      <vt:lpstr>think-cell Slide</vt:lpstr>
      <vt:lpstr>Our original model</vt:lpstr>
      <vt:lpstr>CI impact pyramid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Bas Berentsen</dc:creator>
  <cp:keywords/>
  <dc:description/>
  <cp:lastModifiedBy>Sarah Brown</cp:lastModifiedBy>
  <cp:revision>102</cp:revision>
  <dcterms:modified xsi:type="dcterms:W3CDTF">2015-07-06T04:10:02Z</dcterms:modified>
</cp:coreProperties>
</file>